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9FE141-40A8-45F6-A1E0-C0A1CE572D1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D04F0E-AD41-4F67-9079-2201C1FA9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ishamisdinaputri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in </a:t>
            </a:r>
            <a:r>
              <a:rPr lang="en-US" dirty="0" err="1" smtClean="0"/>
              <a:t>ELT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Misdi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M.Pd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Depart. Of Engl. </a:t>
            </a:r>
            <a:r>
              <a:rPr lang="en-US" dirty="0" err="1" smtClean="0"/>
              <a:t>Edu</a:t>
            </a:r>
            <a:endParaRPr lang="en-US" dirty="0" smtClean="0"/>
          </a:p>
          <a:p>
            <a:r>
              <a:rPr lang="en-US" dirty="0" smtClean="0"/>
              <a:t>Univ. of </a:t>
            </a:r>
            <a:r>
              <a:rPr lang="en-US" dirty="0" err="1" smtClean="0"/>
              <a:t>Swadaya</a:t>
            </a:r>
            <a:r>
              <a:rPr lang="en-US" dirty="0" smtClean="0"/>
              <a:t> </a:t>
            </a:r>
            <a:r>
              <a:rPr lang="en-US" dirty="0" err="1" smtClean="0"/>
              <a:t>Gunung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research</a:t>
            </a:r>
          </a:p>
          <a:p>
            <a:r>
              <a:rPr lang="en-US" dirty="0" smtClean="0"/>
              <a:t>Research paradigms</a:t>
            </a:r>
          </a:p>
          <a:p>
            <a:r>
              <a:rPr lang="en-US" dirty="0" smtClean="0"/>
              <a:t>Research process</a:t>
            </a:r>
          </a:p>
          <a:p>
            <a:r>
              <a:rPr lang="en-US" dirty="0" smtClean="0"/>
              <a:t>Small group assignment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it, referring to my reflection, is commonly identically addressed as investigation, seeking for something new, finding new theory, etc.</a:t>
            </a:r>
          </a:p>
          <a:p>
            <a:r>
              <a:rPr lang="en-US" dirty="0" smtClean="0"/>
              <a:t>It is “a systematic process of data collection to answer research question” (</a:t>
            </a:r>
            <a:r>
              <a:rPr lang="en-US" dirty="0" err="1" smtClean="0"/>
              <a:t>Nunan</a:t>
            </a:r>
            <a:r>
              <a:rPr lang="en-US" dirty="0" smtClean="0"/>
              <a:t>, 2002)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two well-recognized research paradigms:</a:t>
            </a:r>
          </a:p>
          <a:p>
            <a:pPr marL="904875" indent="-514350">
              <a:buFont typeface="+mj-lt"/>
              <a:buAutoNum type="arabicPeriod"/>
            </a:pPr>
            <a:r>
              <a:rPr lang="en-US" dirty="0" smtClean="0"/>
              <a:t>Quantitative</a:t>
            </a:r>
          </a:p>
          <a:p>
            <a:pPr marL="904875" indent="-514350">
              <a:buFont typeface="+mj-lt"/>
              <a:buAutoNum type="arabicPeriod"/>
            </a:pPr>
            <a:r>
              <a:rPr lang="en-US" dirty="0" smtClean="0"/>
              <a:t>Qualitative</a:t>
            </a:r>
          </a:p>
          <a:p>
            <a:r>
              <a:rPr lang="en-US" dirty="0" smtClean="0"/>
              <a:t>Quantitative research mainly works with numbers, and it is closely related to hypothetical testing, where the other one is relatively working for natural phenomena (</a:t>
            </a:r>
            <a:r>
              <a:rPr lang="en-US" dirty="0" err="1" smtClean="0"/>
              <a:t>Fraenkle</a:t>
            </a:r>
            <a:r>
              <a:rPr lang="en-US" dirty="0" smtClean="0"/>
              <a:t> &amp; </a:t>
            </a:r>
            <a:r>
              <a:rPr lang="en-US" dirty="0" err="1" smtClean="0"/>
              <a:t>Wallen</a:t>
            </a:r>
            <a:r>
              <a:rPr lang="en-US" dirty="0" smtClean="0"/>
              <a:t>, 2012).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Research process (Kumar, 1999) includes </a:t>
            </a:r>
          </a:p>
          <a:p>
            <a:pPr marL="900113" indent="-450850">
              <a:buFont typeface="+mj-lt"/>
              <a:buAutoNum type="arabicPeriod"/>
            </a:pPr>
            <a:r>
              <a:rPr lang="en-US" dirty="0" smtClean="0"/>
              <a:t>Finding the topic</a:t>
            </a:r>
          </a:p>
          <a:p>
            <a:pPr marL="900113" lvl="0" indent="-450850">
              <a:buFont typeface="+mj-lt"/>
              <a:buAutoNum type="arabicPeriod"/>
            </a:pPr>
            <a:r>
              <a:rPr lang="en-GB" dirty="0"/>
              <a:t>Selecting a topic</a:t>
            </a:r>
            <a:endParaRPr lang="en-US" dirty="0"/>
          </a:p>
          <a:p>
            <a:pPr marL="900113" lvl="0" indent="-450850">
              <a:buFont typeface="+mj-lt"/>
              <a:buAutoNum type="arabicPeriod"/>
            </a:pPr>
            <a:r>
              <a:rPr lang="en-GB" dirty="0"/>
              <a:t>Narrowing down the topic</a:t>
            </a:r>
            <a:endParaRPr lang="en-US" dirty="0"/>
          </a:p>
          <a:p>
            <a:pPr marL="900113" lvl="0" indent="-450850">
              <a:buFont typeface="+mj-lt"/>
              <a:buAutoNum type="arabicPeriod"/>
            </a:pPr>
            <a:r>
              <a:rPr lang="en-GB" dirty="0"/>
              <a:t>Formulating a research problem</a:t>
            </a:r>
            <a:endParaRPr lang="en-US" dirty="0"/>
          </a:p>
          <a:p>
            <a:pPr marL="900113" lvl="0" indent="-450850">
              <a:buFont typeface="+mj-lt"/>
              <a:buAutoNum type="arabicPeriod"/>
            </a:pPr>
            <a:r>
              <a:rPr lang="en-GB" dirty="0"/>
              <a:t>Constructing research design: method, technique of data collection, and data analysis</a:t>
            </a:r>
            <a:endParaRPr lang="en-US" dirty="0"/>
          </a:p>
          <a:p>
            <a:pPr marL="900113" lvl="0" indent="-450850">
              <a:buFont typeface="+mj-lt"/>
              <a:buAutoNum type="arabicPeriod"/>
            </a:pPr>
            <a:r>
              <a:rPr lang="en-GB" dirty="0"/>
              <a:t>Constructing research instrument</a:t>
            </a:r>
            <a:endParaRPr lang="en-US" dirty="0"/>
          </a:p>
          <a:p>
            <a:pPr marL="900113" lvl="0" indent="-450850">
              <a:buFont typeface="+mj-lt"/>
              <a:buAutoNum type="arabicPeriod"/>
            </a:pPr>
            <a:r>
              <a:rPr lang="en-GB" dirty="0"/>
              <a:t>Getting data</a:t>
            </a:r>
            <a:endParaRPr lang="en-US" dirty="0"/>
          </a:p>
          <a:p>
            <a:pPr marL="900113" lvl="0" indent="-450850">
              <a:buFont typeface="+mj-lt"/>
              <a:buAutoNum type="arabicPeriod"/>
            </a:pPr>
            <a:r>
              <a:rPr lang="en-GB" dirty="0"/>
              <a:t>Analysing data</a:t>
            </a:r>
            <a:endParaRPr lang="en-US" dirty="0"/>
          </a:p>
          <a:p>
            <a:pPr marL="900113" lvl="0" indent="-450850">
              <a:buFont typeface="+mj-lt"/>
              <a:buAutoNum type="arabicPeriod"/>
            </a:pPr>
            <a:r>
              <a:rPr lang="en-GB" dirty="0"/>
              <a:t>Reporting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group of three, go to your syllabus, and do the followings.</a:t>
            </a:r>
          </a:p>
          <a:p>
            <a:r>
              <a:rPr lang="en-US" dirty="0" smtClean="0"/>
              <a:t>From the sub-topic </a:t>
            </a:r>
            <a:r>
              <a:rPr lang="en-US" dirty="0" err="1" smtClean="0"/>
              <a:t>colum</a:t>
            </a:r>
            <a:r>
              <a:rPr lang="en-US" dirty="0" smtClean="0"/>
              <a:t>, select a sub-topic (it is excluded for </a:t>
            </a:r>
            <a:r>
              <a:rPr lang="en-US" dirty="0" err="1" smtClean="0"/>
              <a:t>week1</a:t>
            </a:r>
            <a:r>
              <a:rPr lang="en-US" dirty="0" smtClean="0"/>
              <a:t> and the last week subtopics, different group for different subtopic)</a:t>
            </a:r>
          </a:p>
          <a:p>
            <a:r>
              <a:rPr lang="en-US" dirty="0" smtClean="0"/>
              <a:t>Discuss, summarize, and write a </a:t>
            </a:r>
            <a:r>
              <a:rPr lang="en-US" dirty="0" err="1" smtClean="0"/>
              <a:t>PPT</a:t>
            </a:r>
            <a:r>
              <a:rPr lang="en-US" dirty="0" smtClean="0"/>
              <a:t> file for your presentation.</a:t>
            </a:r>
          </a:p>
          <a:p>
            <a:r>
              <a:rPr lang="en-US" dirty="0" smtClean="0"/>
              <a:t>Your group presentation is started from next week (The summary and </a:t>
            </a:r>
            <a:r>
              <a:rPr lang="en-US" dirty="0" err="1" smtClean="0"/>
              <a:t>PPT</a:t>
            </a:r>
            <a:r>
              <a:rPr lang="en-US" dirty="0" smtClean="0"/>
              <a:t> files should be sent to </a:t>
            </a:r>
            <a:r>
              <a:rPr lang="en-US" dirty="0" err="1" smtClean="0">
                <a:hlinkClick r:id="rId2"/>
              </a:rPr>
              <a:t>aishamisdinaputri@gmail.com</a:t>
            </a:r>
            <a:r>
              <a:rPr lang="en-US" dirty="0" smtClean="0"/>
              <a:t> no later than 30 September 2016).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256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Research in ELT week 2</vt:lpstr>
      <vt:lpstr>Today menu</vt:lpstr>
      <vt:lpstr>What is a research</vt:lpstr>
      <vt:lpstr>Research paradigms</vt:lpstr>
      <vt:lpstr>Research process</vt:lpstr>
      <vt:lpstr>SMALL GROUP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in ELT week 2</dc:title>
  <dc:creator>ACER</dc:creator>
  <cp:lastModifiedBy>ACER</cp:lastModifiedBy>
  <cp:revision>4</cp:revision>
  <dcterms:created xsi:type="dcterms:W3CDTF">2016-09-20T04:01:21Z</dcterms:created>
  <dcterms:modified xsi:type="dcterms:W3CDTF">2016-09-20T04:29:26Z</dcterms:modified>
</cp:coreProperties>
</file>